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Work Sans Medium"/>
      <p:regular r:id="rId32"/>
      <p:bold r:id="rId33"/>
      <p:italic r:id="rId34"/>
      <p:boldItalic r:id="rId35"/>
    </p:embeddedFont>
    <p:embeddedFont>
      <p:font typeface="Work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WorkSansMedium-bold.fntdata"/><Relationship Id="rId10" Type="http://schemas.openxmlformats.org/officeDocument/2006/relationships/slide" Target="slides/slide6.xml"/><Relationship Id="rId32" Type="http://schemas.openxmlformats.org/officeDocument/2006/relationships/font" Target="fonts/WorkSansMedium-regular.fntdata"/><Relationship Id="rId13" Type="http://schemas.openxmlformats.org/officeDocument/2006/relationships/slide" Target="slides/slide9.xml"/><Relationship Id="rId35" Type="http://schemas.openxmlformats.org/officeDocument/2006/relationships/font" Target="fonts/WorkSansMedium-boldItalic.fntdata"/><Relationship Id="rId12" Type="http://schemas.openxmlformats.org/officeDocument/2006/relationships/slide" Target="slides/slide8.xml"/><Relationship Id="rId34" Type="http://schemas.openxmlformats.org/officeDocument/2006/relationships/font" Target="fonts/WorkSansMedium-italic.fntdata"/><Relationship Id="rId15" Type="http://schemas.openxmlformats.org/officeDocument/2006/relationships/slide" Target="slides/slide11.xml"/><Relationship Id="rId37" Type="http://schemas.openxmlformats.org/officeDocument/2006/relationships/font" Target="fonts/WorkSansLight-bold.fntdata"/><Relationship Id="rId14" Type="http://schemas.openxmlformats.org/officeDocument/2006/relationships/slide" Target="slides/slide10.xml"/><Relationship Id="rId36" Type="http://schemas.openxmlformats.org/officeDocument/2006/relationships/font" Target="fonts/WorkSansLight-regular.fntdata"/><Relationship Id="rId17" Type="http://schemas.openxmlformats.org/officeDocument/2006/relationships/slide" Target="slides/slide13.xml"/><Relationship Id="rId39" Type="http://schemas.openxmlformats.org/officeDocument/2006/relationships/font" Target="fonts/WorkSansLight-boldItalic.fntdata"/><Relationship Id="rId16" Type="http://schemas.openxmlformats.org/officeDocument/2006/relationships/slide" Target="slides/slide12.xml"/><Relationship Id="rId38" Type="http://schemas.openxmlformats.org/officeDocument/2006/relationships/font" Target="fonts/WorkSans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cbadd3d71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5" name="Google Shape;175;g31cbadd3d7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689ffd2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3" name="Google Shape;183;g2d689ff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cbadd3d7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1cbadd3d71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31cbadd3d71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cbadd3d7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1cbadd3d7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1cbadd3d7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cc111198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1cc111198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31cc111198e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27a1b8e5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27a1b8e5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527a1b8e5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27a1b8e5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27a1b8e5c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527a1b8e5c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27a1b8e5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27a1b8e5c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527a1b8e5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527a1b8e5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527a1b8e5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527a1b8e5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27a1b8e5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27a1b8e5c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3527a1b8e5c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27a1b8e5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27a1b8e5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527a1b8e5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27a1b8e5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27a1b8e5c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527a1b8e5c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p:nvPr>
            <p:ph idx="2" type="pic"/>
          </p:nvPr>
        </p:nvSpPr>
        <p:spPr>
          <a:xfrm>
            <a:off x="5183188" y="987425"/>
            <a:ext cx="6172200" cy="4873625"/>
          </a:xfrm>
          <a:prstGeom prst="rect">
            <a:avLst/>
          </a:prstGeom>
          <a:noFill/>
          <a:ln>
            <a:noFill/>
          </a:ln>
        </p:spPr>
      </p:sp>
      <p:sp>
        <p:nvSpPr>
          <p:cNvPr id="18" name="Google Shape;18;p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31" name="Shape 31"/>
        <p:cNvGrpSpPr/>
        <p:nvPr/>
      </p:nvGrpSpPr>
      <p:grpSpPr>
        <a:xfrm>
          <a:off x="0" y="0"/>
          <a:ext cx="0" cy="0"/>
          <a:chOff x="0" y="0"/>
          <a:chExt cx="0" cy="0"/>
        </a:xfrm>
      </p:grpSpPr>
      <p:pic>
        <p:nvPicPr>
          <p:cNvPr descr="Patrón de fondo&#10;&#10;Descripción generada automáticamente" id="32" name="Google Shape;32;p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I1R4VHVlTe9Akp5XWpahYAyZdcKaoY3o/edit?usp=sharing&amp;ouid=115716085264469386107&amp;rtpof=true&amp;sd=true" TargetMode="External"/><Relationship Id="rId4" Type="http://schemas.openxmlformats.org/officeDocument/2006/relationships/image" Target="../media/image12.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google.com/spreadsheets/d/1jCjvjeo1bzpwAe8hkE17dKJqaQP29FH7/edit?usp=sharing&amp;ouid=115716085264469386107&amp;rtpof=true&amp;sd=true"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file/d/161D-J2_fCD7yIBn4GmGdMsr6xVjWWaLw/view?usp=sharing" TargetMode="External"/><Relationship Id="rId4" Type="http://schemas.openxmlformats.org/officeDocument/2006/relationships/hyperlink" Target="https://docs.google.com/document/d/1I1R4VHVlTe9Akp5XWpahYAyZdcKaoY3o/edit?usp=sharing&amp;ouid=115716085264469386107&amp;rtpof=true&amp;sd=true" TargetMode="External"/><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docs.google.com/document/d/11cVOaAWWI-TyC43NK-z1MeHwkK9YUOTJ/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hyperlink" Target="https://docs.google.com/document/d/11cVOaAWWI-TyC43NK-z1MeHwkK9YUOTJ/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hyperlink" Target="https://docs.google.com/document/d/11cVOaAWWI-TyC43NK-z1MeHwkK9YUOTJ/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docs.google.com/document/d/11cVOaAWWI-TyC43NK-z1MeHwkK9YUOTJ/ed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docs.google.com/document/d/11cVOaAWWI-TyC43NK-z1MeHwkK9YUOTJ/ed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hyperlink" Target="https://docs.google.com/document/d/11cVOaAWWI-TyC43NK-z1MeHwkK9YUOTJ/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document/d/1AqunP_Rdmidv36t3Xezi1dP7aSXRYv4Rm92cWLsmkGE/edit?tab=t.0" TargetMode="External"/><Relationship Id="rId4" Type="http://schemas.openxmlformats.org/officeDocument/2006/relationships/hyperlink" Target="https://docs.google.com/forms/d/e/1FAIpQLScitNjS5Mzs7ffkCMQyb0OLZN8AWfUWriMv7-5QQTy2ZYHw1Q/viewfor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descr="Window" id="96" name="Google Shape;96;p15"/>
          <p:cNvPicPr preferRelativeResize="0"/>
          <p:nvPr>
            <p:ph idx="2" type="pic"/>
          </p:nvPr>
        </p:nvPicPr>
        <p:blipFill rotWithShape="1">
          <a:blip r:embed="rId4">
            <a:alphaModFix/>
          </a:blip>
          <a:srcRect b="100000" l="-3150" r="3147" t="-100000"/>
          <a:stretch/>
        </p:blipFill>
        <p:spPr>
          <a:xfrm>
            <a:off x="300470" y="206391"/>
            <a:ext cx="11891530" cy="1480366"/>
          </a:xfrm>
          <a:prstGeom prst="rect">
            <a:avLst/>
          </a:prstGeom>
          <a:noFill/>
          <a:ln>
            <a:noFill/>
          </a:ln>
        </p:spPr>
      </p:pic>
      <p:sp>
        <p:nvSpPr>
          <p:cNvPr id="97" name="Google Shape;97;p15"/>
          <p:cNvSpPr txBox="1"/>
          <p:nvPr/>
        </p:nvSpPr>
        <p:spPr>
          <a:xfrm>
            <a:off x="9648339" y="6519292"/>
            <a:ext cx="4054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1600" u="none" cap="none" strike="noStrike">
                <a:solidFill>
                  <a:schemeClr val="dk1"/>
                </a:solidFill>
                <a:latin typeface="Calibri"/>
                <a:ea typeface="Calibri"/>
                <a:cs typeface="Calibri"/>
                <a:sym typeface="Calibri"/>
              </a:rPr>
              <a:t>Análisis y Desarrollo de Software</a:t>
            </a:r>
            <a:endParaRPr b="0" i="0" sz="1000" u="none" cap="none" strike="noStrike">
              <a:solidFill>
                <a:schemeClr val="dk1"/>
              </a:solidFill>
              <a:latin typeface="Arial"/>
              <a:ea typeface="Arial"/>
              <a:cs typeface="Arial"/>
              <a:sym typeface="Arial"/>
            </a:endParaRPr>
          </a:p>
        </p:txBody>
      </p:sp>
      <p:sp>
        <p:nvSpPr>
          <p:cNvPr id="98" name="Google Shape;98;p15"/>
          <p:cNvSpPr txBox="1"/>
          <p:nvPr/>
        </p:nvSpPr>
        <p:spPr>
          <a:xfrm>
            <a:off x="3088050" y="978750"/>
            <a:ext cx="60159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lang="es-MX" sz="4000">
                <a:solidFill>
                  <a:schemeClr val="dk1"/>
                </a:solidFill>
                <a:latin typeface="Work Sans Medium"/>
                <a:ea typeface="Work Sans Medium"/>
                <a:cs typeface="Work Sans Medium"/>
                <a:sym typeface="Work Sans Medium"/>
              </a:rPr>
              <a:t>	SIST CONTROL</a:t>
            </a:r>
            <a:endParaRPr b="0" i="0" sz="400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78" name="Google Shape;178;p24"/>
          <p:cNvCxnSpPr>
            <a:stCxn id="177"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79" name="Google Shape;179;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Mapa de Procesos  </a:t>
            </a:r>
            <a:endParaRPr>
              <a:solidFill>
                <a:schemeClr val="lt1"/>
              </a:solidFill>
            </a:endParaRPr>
          </a:p>
        </p:txBody>
      </p:sp>
      <p:pic>
        <p:nvPicPr>
          <p:cNvPr id="180" name="Google Shape;180;p24" title="Screenshot 2025-03-18 175058.png"/>
          <p:cNvPicPr preferRelativeResize="0"/>
          <p:nvPr/>
        </p:nvPicPr>
        <p:blipFill>
          <a:blip r:embed="rId3">
            <a:alphaModFix/>
          </a:blip>
          <a:stretch>
            <a:fillRect/>
          </a:stretch>
        </p:blipFill>
        <p:spPr>
          <a:xfrm>
            <a:off x="1466100" y="1843225"/>
            <a:ext cx="8984175" cy="486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86" name="Google Shape;186;p25"/>
          <p:cNvCxnSpPr>
            <a:stCxn id="185"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87" name="Google Shape;187;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Diagrama de Uso</a:t>
            </a:r>
            <a:endParaRPr>
              <a:solidFill>
                <a:schemeClr val="lt1"/>
              </a:solidFill>
            </a:endParaRPr>
          </a:p>
        </p:txBody>
      </p:sp>
      <p:pic>
        <p:nvPicPr>
          <p:cNvPr id="188" name="Google Shape;188;p25" title="Screenshot 2025-03-18 183023.png"/>
          <p:cNvPicPr preferRelativeResize="0"/>
          <p:nvPr/>
        </p:nvPicPr>
        <p:blipFill>
          <a:blip r:embed="rId3">
            <a:alphaModFix/>
          </a:blip>
          <a:stretch>
            <a:fillRect/>
          </a:stretch>
        </p:blipFill>
        <p:spPr>
          <a:xfrm>
            <a:off x="838200" y="1577275"/>
            <a:ext cx="9818449" cy="512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620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Requisitos</a:t>
            </a:r>
            <a:endParaRPr>
              <a:solidFill>
                <a:schemeClr val="lt1"/>
              </a:solidFill>
            </a:endParaRPr>
          </a:p>
        </p:txBody>
      </p:sp>
      <p:sp>
        <p:nvSpPr>
          <p:cNvPr id="195" name="Google Shape;195;p26"/>
          <p:cNvSpPr txBox="1"/>
          <p:nvPr/>
        </p:nvSpPr>
        <p:spPr>
          <a:xfrm>
            <a:off x="443400" y="13537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Requisitos funcionales</a:t>
            </a:r>
            <a:endParaRPr b="0" i="0" sz="2800" u="none" cap="none" strike="noStrike">
              <a:solidFill>
                <a:schemeClr val="dk1"/>
              </a:solidFill>
              <a:latin typeface="Calibri"/>
              <a:ea typeface="Calibri"/>
              <a:cs typeface="Calibri"/>
              <a:sym typeface="Calibri"/>
            </a:endParaRPr>
          </a:p>
        </p:txBody>
      </p:sp>
      <p:sp>
        <p:nvSpPr>
          <p:cNvPr id="196" name="Google Shape;196;p26"/>
          <p:cNvSpPr txBox="1"/>
          <p:nvPr/>
        </p:nvSpPr>
        <p:spPr>
          <a:xfrm>
            <a:off x="6172575" y="13537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Requisitos no funcionales</a:t>
            </a:r>
            <a:endParaRPr b="0" i="0" sz="2800" u="none" cap="none" strike="noStrike">
              <a:solidFill>
                <a:schemeClr val="dk1"/>
              </a:solidFill>
              <a:latin typeface="Calibri"/>
              <a:ea typeface="Calibri"/>
              <a:cs typeface="Calibri"/>
              <a:sym typeface="Calibri"/>
            </a:endParaRPr>
          </a:p>
        </p:txBody>
      </p:sp>
      <p:sp>
        <p:nvSpPr>
          <p:cNvPr id="197" name="Google Shape;197;p26"/>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Requisitos funcionales</a:t>
            </a:r>
            <a:endParaRPr b="0" i="0" sz="800" u="none" cap="none" strike="noStrike">
              <a:solidFill>
                <a:schemeClr val="dk1"/>
              </a:solidFill>
              <a:latin typeface="Arial"/>
              <a:ea typeface="Arial"/>
              <a:cs typeface="Arial"/>
              <a:sym typeface="Arial"/>
            </a:endParaRPr>
          </a:p>
        </p:txBody>
      </p:sp>
      <p:pic>
        <p:nvPicPr>
          <p:cNvPr id="198" name="Google Shape;198;p26" title="requisitos funcionales.png"/>
          <p:cNvPicPr preferRelativeResize="0"/>
          <p:nvPr/>
        </p:nvPicPr>
        <p:blipFill>
          <a:blip r:embed="rId4">
            <a:alphaModFix/>
          </a:blip>
          <a:stretch>
            <a:fillRect/>
          </a:stretch>
        </p:blipFill>
        <p:spPr>
          <a:xfrm>
            <a:off x="152400" y="1906325"/>
            <a:ext cx="4280603" cy="4799274"/>
          </a:xfrm>
          <a:prstGeom prst="rect">
            <a:avLst/>
          </a:prstGeom>
          <a:noFill/>
          <a:ln>
            <a:noFill/>
          </a:ln>
        </p:spPr>
      </p:pic>
      <p:pic>
        <p:nvPicPr>
          <p:cNvPr id="199" name="Google Shape;199;p26" title="requisitos no funcionales .png"/>
          <p:cNvPicPr preferRelativeResize="0"/>
          <p:nvPr/>
        </p:nvPicPr>
        <p:blipFill>
          <a:blip r:embed="rId5">
            <a:alphaModFix/>
          </a:blip>
          <a:stretch>
            <a:fillRect/>
          </a:stretch>
        </p:blipFill>
        <p:spPr>
          <a:xfrm>
            <a:off x="6261803" y="1874775"/>
            <a:ext cx="4035880" cy="433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7620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Historias de Usuario</a:t>
            </a:r>
            <a:endParaRPr>
              <a:solidFill>
                <a:schemeClr val="lt1"/>
              </a:solidFill>
            </a:endParaRPr>
          </a:p>
        </p:txBody>
      </p:sp>
      <p:sp>
        <p:nvSpPr>
          <p:cNvPr id="206" name="Google Shape;206;p27"/>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Historia de Usuario</a:t>
            </a:r>
            <a:endParaRPr b="0" i="0" sz="800" u="none" cap="none" strike="noStrike">
              <a:solidFill>
                <a:schemeClr val="dk1"/>
              </a:solidFill>
              <a:latin typeface="Arial"/>
              <a:ea typeface="Arial"/>
              <a:cs typeface="Arial"/>
              <a:sym typeface="Arial"/>
            </a:endParaRPr>
          </a:p>
        </p:txBody>
      </p:sp>
      <p:pic>
        <p:nvPicPr>
          <p:cNvPr id="207" name="Google Shape;207;p27" title="historia de usuario.png"/>
          <p:cNvPicPr preferRelativeResize="0"/>
          <p:nvPr/>
        </p:nvPicPr>
        <p:blipFill>
          <a:blip r:embed="rId4">
            <a:alphaModFix/>
          </a:blip>
          <a:stretch>
            <a:fillRect/>
          </a:stretch>
        </p:blipFill>
        <p:spPr>
          <a:xfrm>
            <a:off x="1625600" y="1690825"/>
            <a:ext cx="8510400" cy="497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89317" y="330750"/>
            <a:ext cx="10260000" cy="83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Work Sans Medium"/>
              <a:buNone/>
            </a:pPr>
            <a:r>
              <a:rPr lang="es-MX" sz="4000">
                <a:solidFill>
                  <a:schemeClr val="lt1"/>
                </a:solidFill>
                <a:latin typeface="Work Sans Medium"/>
                <a:ea typeface="Work Sans Medium"/>
                <a:cs typeface="Work Sans Medium"/>
                <a:sym typeface="Work Sans Medium"/>
              </a:rPr>
              <a:t>Mockup</a:t>
            </a:r>
            <a:endParaRPr sz="4000">
              <a:solidFill>
                <a:schemeClr val="lt1"/>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lt1"/>
              </a:buClr>
              <a:buSzPct val="124138"/>
              <a:buFont typeface="Work Sans Medium"/>
              <a:buNone/>
            </a:pPr>
            <a:r>
              <a:rPr lang="es-MX" sz="3222">
                <a:solidFill>
                  <a:schemeClr val="lt1"/>
                </a:solidFill>
                <a:latin typeface="Work Sans Medium"/>
                <a:ea typeface="Work Sans Medium"/>
                <a:cs typeface="Work Sans Medium"/>
                <a:sym typeface="Work Sans Medium"/>
              </a:rPr>
              <a:t>Administrador</a:t>
            </a:r>
            <a:endParaRPr sz="3622"/>
          </a:p>
        </p:txBody>
      </p:sp>
      <p:sp>
        <p:nvSpPr>
          <p:cNvPr id="213" name="Google Shape;213;p28"/>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Mockup</a:t>
            </a:r>
            <a:r>
              <a:rPr b="0" i="0" lang="es-MX" sz="1800" u="sng" cap="none" strike="noStrike">
                <a:solidFill>
                  <a:schemeClr val="hlink"/>
                </a:solidFill>
                <a:highlight>
                  <a:schemeClr val="lt1"/>
                </a:highlight>
                <a:latin typeface="Roboto"/>
                <a:ea typeface="Roboto"/>
                <a:cs typeface="Roboto"/>
                <a:sym typeface="Roboto"/>
                <a:hlinkClick r:id="rId4"/>
              </a:rPr>
              <a:t>.</a:t>
            </a:r>
            <a:endParaRPr b="0" i="0" sz="800" u="none" cap="none" strike="noStrike">
              <a:solidFill>
                <a:schemeClr val="dk1"/>
              </a:solidFill>
              <a:latin typeface="Arial"/>
              <a:ea typeface="Arial"/>
              <a:cs typeface="Arial"/>
              <a:sym typeface="Arial"/>
            </a:endParaRPr>
          </a:p>
        </p:txBody>
      </p:sp>
      <p:pic>
        <p:nvPicPr>
          <p:cNvPr id="214" name="Google Shape;214;p28" title="inicia sesion admin.png"/>
          <p:cNvPicPr preferRelativeResize="0"/>
          <p:nvPr/>
        </p:nvPicPr>
        <p:blipFill>
          <a:blip r:embed="rId5">
            <a:alphaModFix/>
          </a:blip>
          <a:stretch>
            <a:fillRect/>
          </a:stretch>
        </p:blipFill>
        <p:spPr>
          <a:xfrm>
            <a:off x="228600" y="1726250"/>
            <a:ext cx="2757301" cy="1647725"/>
          </a:xfrm>
          <a:prstGeom prst="rect">
            <a:avLst/>
          </a:prstGeom>
          <a:noFill/>
          <a:ln>
            <a:noFill/>
          </a:ln>
        </p:spPr>
      </p:pic>
      <p:pic>
        <p:nvPicPr>
          <p:cNvPr id="215" name="Google Shape;215;p28" title="estar admin.png"/>
          <p:cNvPicPr preferRelativeResize="0"/>
          <p:nvPr/>
        </p:nvPicPr>
        <p:blipFill>
          <a:blip r:embed="rId6">
            <a:alphaModFix/>
          </a:blip>
          <a:stretch>
            <a:fillRect/>
          </a:stretch>
        </p:blipFill>
        <p:spPr>
          <a:xfrm>
            <a:off x="3608200" y="1726244"/>
            <a:ext cx="3605400" cy="1968399"/>
          </a:xfrm>
          <a:prstGeom prst="rect">
            <a:avLst/>
          </a:prstGeom>
          <a:noFill/>
          <a:ln>
            <a:noFill/>
          </a:ln>
        </p:spPr>
      </p:pic>
      <p:pic>
        <p:nvPicPr>
          <p:cNvPr id="216" name="Google Shape;216;p28" title="vista curso.png"/>
          <p:cNvPicPr preferRelativeResize="0"/>
          <p:nvPr/>
        </p:nvPicPr>
        <p:blipFill>
          <a:blip r:embed="rId7">
            <a:alphaModFix/>
          </a:blip>
          <a:stretch>
            <a:fillRect/>
          </a:stretch>
        </p:blipFill>
        <p:spPr>
          <a:xfrm>
            <a:off x="7723000" y="1648412"/>
            <a:ext cx="3962402" cy="2124076"/>
          </a:xfrm>
          <a:prstGeom prst="rect">
            <a:avLst/>
          </a:prstGeom>
          <a:noFill/>
          <a:ln>
            <a:noFill/>
          </a:ln>
        </p:spPr>
      </p:pic>
      <p:pic>
        <p:nvPicPr>
          <p:cNvPr id="217" name="Google Shape;217;p28" title="vista profesores.png"/>
          <p:cNvPicPr preferRelativeResize="0"/>
          <p:nvPr/>
        </p:nvPicPr>
        <p:blipFill>
          <a:blip r:embed="rId8">
            <a:alphaModFix/>
          </a:blip>
          <a:stretch>
            <a:fillRect/>
          </a:stretch>
        </p:blipFill>
        <p:spPr>
          <a:xfrm>
            <a:off x="228600" y="4110575"/>
            <a:ext cx="3089600" cy="1756825"/>
          </a:xfrm>
          <a:prstGeom prst="rect">
            <a:avLst/>
          </a:prstGeom>
          <a:noFill/>
          <a:ln>
            <a:noFill/>
          </a:ln>
        </p:spPr>
      </p:pic>
      <p:pic>
        <p:nvPicPr>
          <p:cNvPr id="218" name="Google Shape;218;p28" title="crear curso.png"/>
          <p:cNvPicPr preferRelativeResize="0"/>
          <p:nvPr/>
        </p:nvPicPr>
        <p:blipFill>
          <a:blip r:embed="rId9">
            <a:alphaModFix/>
          </a:blip>
          <a:stretch>
            <a:fillRect/>
          </a:stretch>
        </p:blipFill>
        <p:spPr>
          <a:xfrm>
            <a:off x="3729900" y="3983575"/>
            <a:ext cx="3362000" cy="2322051"/>
          </a:xfrm>
          <a:prstGeom prst="rect">
            <a:avLst/>
          </a:prstGeom>
          <a:noFill/>
          <a:ln>
            <a:noFill/>
          </a:ln>
        </p:spPr>
      </p:pic>
      <p:pic>
        <p:nvPicPr>
          <p:cNvPr id="219" name="Google Shape;219;p28" title="crear estudiante .png"/>
          <p:cNvPicPr preferRelativeResize="0"/>
          <p:nvPr/>
        </p:nvPicPr>
        <p:blipFill>
          <a:blip r:embed="rId10">
            <a:alphaModFix/>
          </a:blip>
          <a:stretch>
            <a:fillRect/>
          </a:stretch>
        </p:blipFill>
        <p:spPr>
          <a:xfrm>
            <a:off x="7599900" y="3924889"/>
            <a:ext cx="3569831" cy="2319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838200" y="312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a:t>
            </a:r>
            <a:endParaRPr sz="4000">
              <a:solidFill>
                <a:schemeClr val="lt1"/>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lt1"/>
              </a:buClr>
              <a:buSzPts val="4000"/>
              <a:buFont typeface="Work Sans Medium"/>
              <a:buNone/>
            </a:pPr>
            <a:r>
              <a:rPr lang="es-MX" sz="3222">
                <a:solidFill>
                  <a:schemeClr val="lt1"/>
                </a:solidFill>
                <a:latin typeface="Work Sans Medium"/>
                <a:ea typeface="Work Sans Medium"/>
                <a:cs typeface="Work Sans Medium"/>
                <a:sym typeface="Work Sans Medium"/>
              </a:rPr>
              <a:t>Profesor</a:t>
            </a:r>
            <a:endParaRPr/>
          </a:p>
        </p:txBody>
      </p:sp>
      <p:pic>
        <p:nvPicPr>
          <p:cNvPr id="226" name="Google Shape;226;p29" title="inicio sesion profesor.png"/>
          <p:cNvPicPr preferRelativeResize="0"/>
          <p:nvPr/>
        </p:nvPicPr>
        <p:blipFill>
          <a:blip r:embed="rId3">
            <a:alphaModFix/>
          </a:blip>
          <a:stretch>
            <a:fillRect/>
          </a:stretch>
        </p:blipFill>
        <p:spPr>
          <a:xfrm>
            <a:off x="660400" y="1745325"/>
            <a:ext cx="4586099" cy="3367350"/>
          </a:xfrm>
          <a:prstGeom prst="rect">
            <a:avLst/>
          </a:prstGeom>
          <a:noFill/>
          <a:ln>
            <a:noFill/>
          </a:ln>
        </p:spPr>
      </p:pic>
      <p:pic>
        <p:nvPicPr>
          <p:cNvPr id="227" name="Google Shape;227;p29" title="estar de profesor.png"/>
          <p:cNvPicPr preferRelativeResize="0"/>
          <p:nvPr/>
        </p:nvPicPr>
        <p:blipFill>
          <a:blip r:embed="rId4">
            <a:alphaModFix/>
          </a:blip>
          <a:stretch>
            <a:fillRect/>
          </a:stretch>
        </p:blipFill>
        <p:spPr>
          <a:xfrm>
            <a:off x="6135500" y="1739525"/>
            <a:ext cx="4468998" cy="2517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83820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Estimacion de Costos</a:t>
            </a:r>
            <a:endParaRPr/>
          </a:p>
          <a:p>
            <a:pPr indent="0" lvl="0" marL="0" rtl="0" algn="l">
              <a:spcBef>
                <a:spcPts val="0"/>
              </a:spcBef>
              <a:spcAft>
                <a:spcPts val="0"/>
              </a:spcAft>
              <a:buNone/>
            </a:pPr>
            <a:r>
              <a:rPr lang="es-MX"/>
              <a:t> Presupuesto </a:t>
            </a:r>
            <a:endParaRPr/>
          </a:p>
        </p:txBody>
      </p:sp>
      <p:pic>
        <p:nvPicPr>
          <p:cNvPr id="234" name="Google Shape;234;p30"/>
          <p:cNvPicPr preferRelativeResize="0"/>
          <p:nvPr/>
        </p:nvPicPr>
        <p:blipFill>
          <a:blip r:embed="rId3">
            <a:alphaModFix/>
          </a:blip>
          <a:stretch>
            <a:fillRect/>
          </a:stretch>
        </p:blipFill>
        <p:spPr>
          <a:xfrm>
            <a:off x="4929000" y="2082800"/>
            <a:ext cx="6819900" cy="3488275"/>
          </a:xfrm>
          <a:prstGeom prst="rect">
            <a:avLst/>
          </a:prstGeom>
          <a:noFill/>
          <a:ln>
            <a:noFill/>
          </a:ln>
        </p:spPr>
      </p:pic>
      <p:sp>
        <p:nvSpPr>
          <p:cNvPr id="235" name="Google Shape;235;p30"/>
          <p:cNvSpPr txBox="1"/>
          <p:nvPr/>
        </p:nvSpPr>
        <p:spPr>
          <a:xfrm>
            <a:off x="381000" y="2349500"/>
            <a:ext cx="4332000" cy="3152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presente documento detalla la planificación financiera del proyecto SIST CONTROL, incluyendo los costos estimados para su desarrollo, implementación y operación. Se establecen los recursos necesarios en términos de personal, infraestructura, licencias, hardware y otros elementos clave para garantizar el éxito del sistema.</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6985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 Gestion Presupuestal</a:t>
            </a:r>
            <a:endParaRPr/>
          </a:p>
        </p:txBody>
      </p:sp>
      <p:pic>
        <p:nvPicPr>
          <p:cNvPr id="242" name="Google Shape;242;p31"/>
          <p:cNvPicPr preferRelativeResize="0"/>
          <p:nvPr/>
        </p:nvPicPr>
        <p:blipFill>
          <a:blip r:embed="rId3">
            <a:alphaModFix/>
          </a:blip>
          <a:stretch>
            <a:fillRect/>
          </a:stretch>
        </p:blipFill>
        <p:spPr>
          <a:xfrm>
            <a:off x="5348100" y="2209800"/>
            <a:ext cx="6489701" cy="3297775"/>
          </a:xfrm>
          <a:prstGeom prst="rect">
            <a:avLst/>
          </a:prstGeom>
          <a:noFill/>
          <a:ln>
            <a:noFill/>
          </a:ln>
        </p:spPr>
      </p:pic>
      <p:sp>
        <p:nvSpPr>
          <p:cNvPr id="243" name="Google Shape;243;p31"/>
          <p:cNvSpPr txBox="1"/>
          <p:nvPr/>
        </p:nvSpPr>
        <p:spPr>
          <a:xfrm>
            <a:off x="266700" y="2455600"/>
            <a:ext cx="4624200" cy="3152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Este documento presenta la planificación y control del presupuesto del proyecto SIST CONTROL, asegurando una administración eficiente de los recursos financieros. Se establecen estrategias para la distribución del presupuesto, seguimiento de gastos y mitigación de riesgos económicos, garantizando que el desarrollo del sistema se lleve a cabo dentro de los parámetros establecidos.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Modelo de Desarrollo</a:t>
            </a:r>
            <a:endParaRPr/>
          </a:p>
        </p:txBody>
      </p:sp>
      <p:sp>
        <p:nvSpPr>
          <p:cNvPr id="250" name="Google Shape;250;p32"/>
          <p:cNvSpPr txBox="1"/>
          <p:nvPr/>
        </p:nvSpPr>
        <p:spPr>
          <a:xfrm>
            <a:off x="177800" y="1690825"/>
            <a:ext cx="5805300" cy="3451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s-MX" sz="1800">
                <a:solidFill>
                  <a:schemeClr val="dk1"/>
                </a:solidFill>
              </a:rPr>
              <a:t>Escogí el modelo de desarrollo iterativo para SIST CONTROL porque me permite construir el sistema de manera progresiva, mejorándolo en cada ciclo de desarrollo. Con este enfoque, puede detectar y corregir errores temprano, adaptarme a nuevas necesidades y asegurar que cada versión entregada tenga funcionalidades probadas. Dado que el sistema debe ser preciso y confiable para registrar la entrada y salida de los estudiantes, este modelo me da la flexibilidad necesaria para optimizar su desempeño antes de la implementación final.</a:t>
            </a:r>
            <a:endParaRPr sz="1800"/>
          </a:p>
        </p:txBody>
      </p:sp>
      <p:pic>
        <p:nvPicPr>
          <p:cNvPr id="251" name="Google Shape;251;p32"/>
          <p:cNvPicPr preferRelativeResize="0"/>
          <p:nvPr/>
        </p:nvPicPr>
        <p:blipFill>
          <a:blip r:embed="rId3">
            <a:alphaModFix/>
          </a:blip>
          <a:stretch>
            <a:fillRect/>
          </a:stretch>
        </p:blipFill>
        <p:spPr>
          <a:xfrm>
            <a:off x="6135500" y="1843225"/>
            <a:ext cx="5904099" cy="43632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Diagrama de Clases</a:t>
            </a:r>
            <a:endParaRPr/>
          </a:p>
        </p:txBody>
      </p:sp>
      <p:pic>
        <p:nvPicPr>
          <p:cNvPr id="258" name="Google Shape;258;p33"/>
          <p:cNvPicPr preferRelativeResize="0"/>
          <p:nvPr/>
        </p:nvPicPr>
        <p:blipFill>
          <a:blip r:embed="rId3">
            <a:alphaModFix/>
          </a:blip>
          <a:stretch>
            <a:fillRect/>
          </a:stretch>
        </p:blipFill>
        <p:spPr>
          <a:xfrm>
            <a:off x="4686300" y="1752600"/>
            <a:ext cx="6830524" cy="4600225"/>
          </a:xfrm>
          <a:prstGeom prst="rect">
            <a:avLst/>
          </a:prstGeom>
          <a:noFill/>
          <a:ln>
            <a:noFill/>
          </a:ln>
        </p:spPr>
      </p:pic>
      <p:sp>
        <p:nvSpPr>
          <p:cNvPr id="259" name="Google Shape;259;p33"/>
          <p:cNvSpPr txBox="1"/>
          <p:nvPr/>
        </p:nvSpPr>
        <p:spPr>
          <a:xfrm>
            <a:off x="266700" y="1587500"/>
            <a:ext cx="4002000" cy="4647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diagrama de clases me permitió representar la estructura del sistema SIST CONTROL, definiendo las clases principales, sus atributos, métodos y las relaciones entre ellas. Gracias a este diagrama, pude visualizar cómo interactúan los distintos componentes del sistema antes de su implementación, facilitando la organización del código y asegurando que el diseño sea claro y escalable. Además, me ayudó a comprender mejor la estructura del software y a definir la lógica de negocio de manera más precisa.</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b="0" l="0" r="0" t="0"/>
          <a:stretch/>
        </p:blipFill>
        <p:spPr>
          <a:xfrm>
            <a:off x="456236" y="1704513"/>
            <a:ext cx="3186738" cy="4005414"/>
          </a:xfrm>
          <a:prstGeom prst="rect">
            <a:avLst/>
          </a:prstGeom>
          <a:noFill/>
          <a:ln>
            <a:noFill/>
          </a:ln>
        </p:spPr>
      </p:pic>
      <p:sp>
        <p:nvSpPr>
          <p:cNvPr id="104" name="Google Shape;104;p16"/>
          <p:cNvSpPr txBox="1"/>
          <p:nvPr/>
        </p:nvSpPr>
        <p:spPr>
          <a:xfrm>
            <a:off x="4998126" y="2968556"/>
            <a:ext cx="5805900" cy="800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300"/>
              <a:buFont typeface="Arial"/>
              <a:buChar char="•"/>
            </a:pPr>
            <a:r>
              <a:rPr b="0" i="0" lang="es-MX" sz="2300" u="none" cap="none" strike="noStrike">
                <a:solidFill>
                  <a:schemeClr val="dk1"/>
                </a:solidFill>
                <a:latin typeface="Calibri"/>
                <a:ea typeface="Calibri"/>
                <a:cs typeface="Calibri"/>
                <a:sym typeface="Calibri"/>
              </a:rPr>
              <a:t>Sergio Andres Gomez Carbal</a:t>
            </a:r>
            <a:endParaRPr b="0"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300" u="none" cap="none" strike="noStrike">
              <a:solidFill>
                <a:srgbClr val="000000"/>
              </a:solidFill>
              <a:latin typeface="Arial"/>
              <a:ea typeface="Arial"/>
              <a:cs typeface="Arial"/>
              <a:sym typeface="Arial"/>
            </a:endParaRPr>
          </a:p>
        </p:txBody>
      </p:sp>
      <p:sp>
        <p:nvSpPr>
          <p:cNvPr id="105" name="Google Shape;105;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Integrantes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Diagrama de Despliegue</a:t>
            </a:r>
            <a:endParaRPr/>
          </a:p>
        </p:txBody>
      </p:sp>
      <p:pic>
        <p:nvPicPr>
          <p:cNvPr id="266" name="Google Shape;266;p34"/>
          <p:cNvPicPr preferRelativeResize="0"/>
          <p:nvPr/>
        </p:nvPicPr>
        <p:blipFill>
          <a:blip r:embed="rId3">
            <a:alphaModFix/>
          </a:blip>
          <a:stretch>
            <a:fillRect/>
          </a:stretch>
        </p:blipFill>
        <p:spPr>
          <a:xfrm>
            <a:off x="4929000" y="2260600"/>
            <a:ext cx="6948250" cy="3161625"/>
          </a:xfrm>
          <a:prstGeom prst="rect">
            <a:avLst/>
          </a:prstGeom>
          <a:noFill/>
          <a:ln>
            <a:noFill/>
          </a:ln>
        </p:spPr>
      </p:pic>
      <p:sp>
        <p:nvSpPr>
          <p:cNvPr id="267" name="Google Shape;267;p34"/>
          <p:cNvSpPr txBox="1"/>
          <p:nvPr/>
        </p:nvSpPr>
        <p:spPr>
          <a:xfrm>
            <a:off x="152400" y="1690825"/>
            <a:ext cx="4293900" cy="4348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diagrama de despliegue me ayudó a visualizar cómo los diferentes componentes de SIST CONTROL interactúan en la infraestructura del sistema. Gracias a este diagrama, pude comprender la distribución del software en servidores, la comunicación entre el backend, la base de datos y los clientes, así como la integración del servicio de notificaciones por correo. Además, facilitó la identificación de posibles puntos de falla y la optimización de la arquitectura para mejorar la eficiencia y seguridad del sistema</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838200" y="984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Prototipo Navegable</a:t>
            </a:r>
            <a:endParaRPr/>
          </a:p>
          <a:p>
            <a:pPr indent="0" lvl="0" marL="0" rtl="0" algn="l">
              <a:spcBef>
                <a:spcPts val="0"/>
              </a:spcBef>
              <a:spcAft>
                <a:spcPts val="0"/>
              </a:spcAft>
              <a:buNone/>
            </a:pPr>
            <a:r>
              <a:rPr lang="es-MX"/>
              <a:t>(Profesor)</a:t>
            </a:r>
            <a:endParaRPr/>
          </a:p>
        </p:txBody>
      </p:sp>
      <p:pic>
        <p:nvPicPr>
          <p:cNvPr id="274" name="Google Shape;274;p35" title="inicia sesion profesor.png"/>
          <p:cNvPicPr preferRelativeResize="0"/>
          <p:nvPr/>
        </p:nvPicPr>
        <p:blipFill>
          <a:blip r:embed="rId3">
            <a:alphaModFix/>
          </a:blip>
          <a:stretch>
            <a:fillRect/>
          </a:stretch>
        </p:blipFill>
        <p:spPr>
          <a:xfrm>
            <a:off x="152400" y="1907825"/>
            <a:ext cx="5857600" cy="3390900"/>
          </a:xfrm>
          <a:prstGeom prst="rect">
            <a:avLst/>
          </a:prstGeom>
          <a:noFill/>
          <a:ln>
            <a:noFill/>
          </a:ln>
        </p:spPr>
      </p:pic>
      <p:pic>
        <p:nvPicPr>
          <p:cNvPr id="275" name="Google Shape;275;p35" title="estar profesor.png"/>
          <p:cNvPicPr preferRelativeResize="0"/>
          <p:nvPr/>
        </p:nvPicPr>
        <p:blipFill>
          <a:blip r:embed="rId4">
            <a:alphaModFix/>
          </a:blip>
          <a:stretch>
            <a:fillRect/>
          </a:stretch>
        </p:blipFill>
        <p:spPr>
          <a:xfrm>
            <a:off x="6044930" y="1907825"/>
            <a:ext cx="5612471" cy="339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762000" y="111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Prototipo Navegable</a:t>
            </a:r>
            <a:endParaRPr/>
          </a:p>
          <a:p>
            <a:pPr indent="0" lvl="0" marL="0" rtl="0" algn="l">
              <a:spcBef>
                <a:spcPts val="0"/>
              </a:spcBef>
              <a:spcAft>
                <a:spcPts val="0"/>
              </a:spcAft>
              <a:buNone/>
            </a:pPr>
            <a:r>
              <a:rPr lang="es-MX"/>
              <a:t>(Admin)</a:t>
            </a:r>
            <a:endParaRPr/>
          </a:p>
        </p:txBody>
      </p:sp>
      <p:pic>
        <p:nvPicPr>
          <p:cNvPr id="282" name="Google Shape;282;p36" title="estar admin.png"/>
          <p:cNvPicPr preferRelativeResize="0"/>
          <p:nvPr/>
        </p:nvPicPr>
        <p:blipFill>
          <a:blip r:embed="rId3">
            <a:alphaModFix/>
          </a:blip>
          <a:stretch>
            <a:fillRect/>
          </a:stretch>
        </p:blipFill>
        <p:spPr>
          <a:xfrm>
            <a:off x="152400" y="1589225"/>
            <a:ext cx="4027301" cy="2390699"/>
          </a:xfrm>
          <a:prstGeom prst="rect">
            <a:avLst/>
          </a:prstGeom>
          <a:noFill/>
          <a:ln>
            <a:noFill/>
          </a:ln>
        </p:spPr>
      </p:pic>
      <p:pic>
        <p:nvPicPr>
          <p:cNvPr id="283" name="Google Shape;283;p36" title="estar admin2.png"/>
          <p:cNvPicPr preferRelativeResize="0"/>
          <p:nvPr/>
        </p:nvPicPr>
        <p:blipFill>
          <a:blip r:embed="rId4">
            <a:alphaModFix/>
          </a:blip>
          <a:stretch>
            <a:fillRect/>
          </a:stretch>
        </p:blipFill>
        <p:spPr>
          <a:xfrm>
            <a:off x="4332100" y="1589225"/>
            <a:ext cx="4052349" cy="1754317"/>
          </a:xfrm>
          <a:prstGeom prst="rect">
            <a:avLst/>
          </a:prstGeom>
          <a:noFill/>
          <a:ln>
            <a:noFill/>
          </a:ln>
        </p:spPr>
      </p:pic>
      <p:pic>
        <p:nvPicPr>
          <p:cNvPr id="284" name="Google Shape;284;p36" title="vista curso .png"/>
          <p:cNvPicPr preferRelativeResize="0"/>
          <p:nvPr/>
        </p:nvPicPr>
        <p:blipFill>
          <a:blip r:embed="rId5">
            <a:alphaModFix/>
          </a:blip>
          <a:stretch>
            <a:fillRect/>
          </a:stretch>
        </p:blipFill>
        <p:spPr>
          <a:xfrm>
            <a:off x="4357150" y="4130325"/>
            <a:ext cx="4221574" cy="1896750"/>
          </a:xfrm>
          <a:prstGeom prst="rect">
            <a:avLst/>
          </a:prstGeom>
          <a:noFill/>
          <a:ln>
            <a:noFill/>
          </a:ln>
        </p:spPr>
      </p:pic>
      <p:pic>
        <p:nvPicPr>
          <p:cNvPr id="285" name="Google Shape;285;p36" title="creacion de curso.png"/>
          <p:cNvPicPr preferRelativeResize="0"/>
          <p:nvPr/>
        </p:nvPicPr>
        <p:blipFill>
          <a:blip r:embed="rId6">
            <a:alphaModFix/>
          </a:blip>
          <a:stretch>
            <a:fillRect/>
          </a:stretch>
        </p:blipFill>
        <p:spPr>
          <a:xfrm>
            <a:off x="139875" y="4195824"/>
            <a:ext cx="4052350" cy="1896749"/>
          </a:xfrm>
          <a:prstGeom prst="rect">
            <a:avLst/>
          </a:prstGeom>
          <a:noFill/>
          <a:ln>
            <a:noFill/>
          </a:ln>
        </p:spPr>
      </p:pic>
      <p:pic>
        <p:nvPicPr>
          <p:cNvPr id="286" name="Google Shape;286;p36" title="crea profesor .png"/>
          <p:cNvPicPr preferRelativeResize="0"/>
          <p:nvPr/>
        </p:nvPicPr>
        <p:blipFill>
          <a:blip r:embed="rId7">
            <a:alphaModFix/>
          </a:blip>
          <a:stretch>
            <a:fillRect/>
          </a:stretch>
        </p:blipFill>
        <p:spPr>
          <a:xfrm>
            <a:off x="8536850" y="1649387"/>
            <a:ext cx="3517901" cy="1634000"/>
          </a:xfrm>
          <a:prstGeom prst="rect">
            <a:avLst/>
          </a:prstGeom>
          <a:noFill/>
          <a:ln>
            <a:noFill/>
          </a:ln>
        </p:spPr>
      </p:pic>
      <p:pic>
        <p:nvPicPr>
          <p:cNvPr id="287" name="Google Shape;287;p36" title="vista de admin profesores.png"/>
          <p:cNvPicPr preferRelativeResize="0"/>
          <p:nvPr/>
        </p:nvPicPr>
        <p:blipFill>
          <a:blip r:embed="rId8">
            <a:alphaModFix/>
          </a:blip>
          <a:stretch>
            <a:fillRect/>
          </a:stretch>
        </p:blipFill>
        <p:spPr>
          <a:xfrm>
            <a:off x="8886625" y="4195825"/>
            <a:ext cx="3168124" cy="1419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Imagen que contiene Interfaz de usuario gráfica&#10;&#10;Descripción generada automáticamente" id="292" name="Google Shape;292;p37"/>
          <p:cNvPicPr preferRelativeResize="0"/>
          <p:nvPr/>
        </p:nvPicPr>
        <p:blipFill rotWithShape="1">
          <a:blip r:embed="rId3">
            <a:alphaModFix/>
          </a:blip>
          <a:srcRect b="24562" l="0" r="0" t="0"/>
          <a:stretch/>
        </p:blipFill>
        <p:spPr>
          <a:xfrm>
            <a:off x="-289925" y="-144975"/>
            <a:ext cx="12903000" cy="7002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nvSpPr>
        <p:spPr>
          <a:xfrm>
            <a:off x="6483705" y="1834875"/>
            <a:ext cx="4812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lang="es-MX" sz="3600">
                <a:solidFill>
                  <a:schemeClr val="dk1"/>
                </a:solidFill>
                <a:latin typeface="Calibri"/>
                <a:ea typeface="Calibri"/>
                <a:cs typeface="Calibri"/>
                <a:sym typeface="Calibri"/>
              </a:rPr>
              <a:t>Sist Control</a:t>
            </a:r>
            <a:endParaRPr b="0" i="0" sz="1400" u="none" cap="none" strike="noStrike">
              <a:solidFill>
                <a:srgbClr val="000000"/>
              </a:solidFill>
              <a:latin typeface="Arial"/>
              <a:ea typeface="Arial"/>
              <a:cs typeface="Arial"/>
              <a:sym typeface="Arial"/>
            </a:endParaRPr>
          </a:p>
        </p:txBody>
      </p:sp>
      <p:cxnSp>
        <p:nvCxnSpPr>
          <p:cNvPr id="111" name="Google Shape;111;p17"/>
          <p:cNvCxnSpPr/>
          <p:nvPr/>
        </p:nvCxnSpPr>
        <p:spPr>
          <a:xfrm>
            <a:off x="6282002" y="2835083"/>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2" name="Google Shape;112;p17"/>
          <p:cNvSpPr txBox="1"/>
          <p:nvPr/>
        </p:nvSpPr>
        <p:spPr>
          <a:xfrm>
            <a:off x="5909619" y="3117199"/>
            <a:ext cx="60960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chemeClr val="dk1"/>
                </a:solidFill>
                <a:latin typeface="Calibri"/>
                <a:ea typeface="Calibri"/>
                <a:cs typeface="Calibri"/>
                <a:sym typeface="Calibri"/>
              </a:rPr>
              <a:t>Es un sistema diseñado para modernizar el control de asistencia en instituciones educativas, permitiendo registrar entradas y salidas de estudiantes de forma sistematizada, enviar notificaciones en tiempo real a los padres y generar reportes detallados. Su objetivo es mejorar la eficiencia administrativa, fortalecer la comunicación con las familias y reducir errores mediante una plataforma segura, escalable y fácil de usar.</a:t>
            </a:r>
            <a:endParaRPr b="0" i="0" sz="1800" u="none" cap="none" strike="noStrike">
              <a:solidFill>
                <a:srgbClr val="000000"/>
              </a:solidFill>
              <a:latin typeface="Arial"/>
              <a:ea typeface="Arial"/>
              <a:cs typeface="Arial"/>
              <a:sym typeface="Arial"/>
            </a:endParaRPr>
          </a:p>
        </p:txBody>
      </p:sp>
      <p:pic>
        <p:nvPicPr>
          <p:cNvPr id="113" name="Google Shape;113;p17"/>
          <p:cNvPicPr preferRelativeResize="0"/>
          <p:nvPr/>
        </p:nvPicPr>
        <p:blipFill rotWithShape="1">
          <a:blip r:embed="rId3">
            <a:alphaModFix/>
          </a:blip>
          <a:srcRect b="0" l="0" r="0" t="0"/>
          <a:stretch/>
        </p:blipFill>
        <p:spPr>
          <a:xfrm>
            <a:off x="-238450" y="1834875"/>
            <a:ext cx="5604769" cy="4699326"/>
          </a:xfrm>
          <a:prstGeom prst="rect">
            <a:avLst/>
          </a:prstGeom>
          <a:noFill/>
          <a:ln>
            <a:noFill/>
          </a:ln>
        </p:spPr>
      </p:pic>
      <p:sp>
        <p:nvSpPr>
          <p:cNvPr id="114" name="Google Shape;114;p17"/>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15" name="Google Shape;115;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Formulación del proyecto</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1" name="Google Shape;121;p18"/>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122" name="Google Shape;122;p18"/>
          <p:cNvCxnSpPr>
            <a:stCxn id="12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18"/>
          <p:cNvSpPr txBox="1"/>
          <p:nvPr/>
        </p:nvSpPr>
        <p:spPr>
          <a:xfrm>
            <a:off x="673975" y="1921025"/>
            <a:ext cx="6649500" cy="2801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lang="es-MX" sz="1700">
                <a:solidFill>
                  <a:schemeClr val="dk1"/>
                </a:solidFill>
              </a:rPr>
              <a:t>Implementar el software </a:t>
            </a:r>
            <a:r>
              <a:rPr b="1" lang="es-MX" sz="1700">
                <a:solidFill>
                  <a:schemeClr val="dk1"/>
                </a:solidFill>
              </a:rPr>
              <a:t>Sist Control</a:t>
            </a:r>
            <a:r>
              <a:rPr lang="es-MX" sz="1700">
                <a:solidFill>
                  <a:schemeClr val="dk1"/>
                </a:solidFill>
              </a:rPr>
              <a:t> en instituciones educativas para automatizar y optimizar el registro de asistencia estudiantil mediante módulos especializados que permitan el control de entradas y salidas por parte de los docentes, el envío de notificaciones automáticas a los padres, la gestión de cursos y estudiantes por parte de los administradores, y la generación de reportes detallados en distintos formatos. El sistema ofrecerá una interfaz segura, intuitiva y accesible, garantizando eficiencia operativa, trazabilidad de datos y una comunicación efectiva entre la institución y las familias.</a:t>
            </a:r>
            <a:endParaRPr b="0" i="0" sz="2400" u="none" cap="none" strike="noStrike">
              <a:solidFill>
                <a:schemeClr val="dk1"/>
              </a:solidFill>
              <a:latin typeface="Arial"/>
              <a:ea typeface="Arial"/>
              <a:cs typeface="Arial"/>
              <a:sym typeface="Arial"/>
            </a:endParaRPr>
          </a:p>
        </p:txBody>
      </p:sp>
      <p:sp>
        <p:nvSpPr>
          <p:cNvPr id="124" name="Google Shape;124;p18"/>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25" name="Google Shape;125;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Objetivo general</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1" name="Google Shape;131;p19"/>
          <p:cNvCxnSpPr>
            <a:stCxn id="13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2" name="Google Shape;132;p19"/>
          <p:cNvSpPr txBox="1"/>
          <p:nvPr/>
        </p:nvSpPr>
        <p:spPr>
          <a:xfrm>
            <a:off x="361325" y="1690825"/>
            <a:ext cx="7379100" cy="5317500"/>
          </a:xfrm>
          <a:prstGeom prst="rect">
            <a:avLst/>
          </a:prstGeom>
          <a:noFill/>
          <a:ln>
            <a:noFill/>
          </a:ln>
        </p:spPr>
        <p:txBody>
          <a:bodyPr anchorCtr="0" anchor="t" bIns="91425" lIns="91425" spcFirstLastPara="1" rIns="91425" wrap="square" tIns="91425">
            <a:normAutofit/>
          </a:bodyPr>
          <a:lstStyle/>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Desarrollar un módulo de registro de asistencia que permita a los docentes registrar entradas y salidas de los estudiantes de forma rápida y precisa.</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Implementar un sistema de notificaciones automáticas para informar a los padres en tiempo real sobre la asistencia de sus hijos.</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Crear herramientas de gestión que permitan a los administradores controlar cursos, estudiantes y profesores de manera eficiente.</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Diseñar funcionalidades para la generación y descarga de reportes de asistencia en formatos como PDF y CSV.</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Integrar todas las funcionalidades en una plataforma web segura, intuitiva</a:t>
            </a:r>
            <a:endParaRPr sz="1814">
              <a:solidFill>
                <a:schemeClr val="dk1"/>
              </a:solidFill>
            </a:endParaRPr>
          </a:p>
          <a:p>
            <a:pPr indent="0" lvl="0" marL="0" marR="0" rtl="0" algn="just">
              <a:lnSpc>
                <a:spcPct val="87916"/>
              </a:lnSpc>
              <a:spcBef>
                <a:spcPts val="800"/>
              </a:spcBef>
              <a:spcAft>
                <a:spcPts val="0"/>
              </a:spcAft>
              <a:buClr>
                <a:srgbClr val="000000"/>
              </a:buClr>
              <a:buSzPts val="275"/>
              <a:buFont typeface="Arial"/>
              <a:buNone/>
            </a:pPr>
            <a:r>
              <a:t/>
            </a:r>
            <a:endParaRPr sz="1814">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3" name="Google Shape;133;p19"/>
          <p:cNvPicPr preferRelativeResize="0"/>
          <p:nvPr/>
        </p:nvPicPr>
        <p:blipFill rotWithShape="1">
          <a:blip r:embed="rId3">
            <a:alphaModFix/>
          </a:blip>
          <a:srcRect b="0" l="0" r="0" t="0"/>
          <a:stretch/>
        </p:blipFill>
        <p:spPr>
          <a:xfrm>
            <a:off x="8514675" y="1678950"/>
            <a:ext cx="3478149" cy="2701125"/>
          </a:xfrm>
          <a:prstGeom prst="rect">
            <a:avLst/>
          </a:prstGeom>
          <a:noFill/>
          <a:ln>
            <a:noFill/>
          </a:ln>
        </p:spPr>
      </p:pic>
      <p:sp>
        <p:nvSpPr>
          <p:cNvPr id="134" name="Google Shape;134;p19"/>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35" name="Google Shape;135;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Objetivos específicos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t/>
            </a:r>
            <a:endParaRPr b="0" i="0" sz="1800" u="none" cap="none" strike="noStrike">
              <a:solidFill>
                <a:schemeClr val="dk1"/>
              </a:solidFill>
              <a:latin typeface="Calibri"/>
              <a:ea typeface="Calibri"/>
              <a:cs typeface="Calibri"/>
              <a:sym typeface="Calibri"/>
            </a:endParaRPr>
          </a:p>
        </p:txBody>
      </p:sp>
      <p:cxnSp>
        <p:nvCxnSpPr>
          <p:cNvPr id="141" name="Google Shape;141;p20"/>
          <p:cNvCxnSpPr>
            <a:stCxn id="14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42" name="Google Shape;142;p20"/>
          <p:cNvSpPr txBox="1"/>
          <p:nvPr/>
        </p:nvSpPr>
        <p:spPr>
          <a:xfrm>
            <a:off x="950050" y="1810025"/>
            <a:ext cx="5042400" cy="4946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Actualmente, muchas instituciones educativas presentan dificultades en el control de asistencia estudiantil, ya que este proceso se realiza de forma manual o mediante herramientas poco eficientes como hojas de cálculo. Esta situación genera demoras en el registro diario, errores frecuentes y falta de trazabilidad. Además, la ausencia de un sistema automatizado impide una comunicación oportuna con los padres sobre la presencia de sus hijos en la institución, y limita la capacidad administrativa para generar reportes y tomar decisiones basadas en datos reales. Esto afecta directamente la eficiencia operativa y la confianza de las familias en el proceso educativo.</a:t>
            </a:r>
            <a:endParaRPr b="0" i="0" sz="1800" u="none" cap="none" strike="noStrike">
              <a:solidFill>
                <a:srgbClr val="000000"/>
              </a:solidFill>
              <a:latin typeface="Arial"/>
              <a:ea typeface="Arial"/>
              <a:cs typeface="Arial"/>
              <a:sym typeface="Arial"/>
            </a:endParaRPr>
          </a:p>
        </p:txBody>
      </p:sp>
      <p:pic>
        <p:nvPicPr>
          <p:cNvPr id="143" name="Google Shape;143;p20"/>
          <p:cNvPicPr preferRelativeResize="0"/>
          <p:nvPr/>
        </p:nvPicPr>
        <p:blipFill rotWithShape="1">
          <a:blip r:embed="rId3">
            <a:alphaModFix/>
          </a:blip>
          <a:srcRect b="0" l="0" r="0" t="0"/>
          <a:stretch/>
        </p:blipFill>
        <p:spPr>
          <a:xfrm rot="1911530">
            <a:off x="6990051" y="1634300"/>
            <a:ext cx="4022350" cy="3012875"/>
          </a:xfrm>
          <a:prstGeom prst="rect">
            <a:avLst/>
          </a:prstGeom>
          <a:noFill/>
          <a:ln>
            <a:noFill/>
          </a:ln>
        </p:spPr>
      </p:pic>
      <p:sp>
        <p:nvSpPr>
          <p:cNvPr id="144" name="Google Shape;144;p20"/>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45" name="Google Shape;145;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Planteamiento del problema</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51" name="Google Shape;151;p21"/>
          <p:cNvCxnSpPr>
            <a:stCxn id="15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52" name="Google Shape;152;p21"/>
          <p:cNvSpPr txBox="1"/>
          <p:nvPr/>
        </p:nvSpPr>
        <p:spPr>
          <a:xfrm>
            <a:off x="697300" y="2643325"/>
            <a:ext cx="5547900" cy="19566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¿Cómo puede la implementación de un sistema digital integral, como "Sist Control", optimizar el registro y control de asistencia estudiantil, mejorar la comunicación con los padres y facilitar la generación de reportes, aumentando así la eficiencia operativa y la confiabilidad en las instituciones educativas?</a:t>
            </a:r>
            <a:endParaRPr b="0" i="0" sz="1800" u="none" cap="none" strike="noStrike">
              <a:solidFill>
                <a:srgbClr val="000000"/>
              </a:solidFill>
              <a:latin typeface="Arial"/>
              <a:ea typeface="Arial"/>
              <a:cs typeface="Arial"/>
              <a:sym typeface="Arial"/>
            </a:endParaRPr>
          </a:p>
        </p:txBody>
      </p:sp>
      <p:pic>
        <p:nvPicPr>
          <p:cNvPr id="153" name="Google Shape;153;p21"/>
          <p:cNvPicPr preferRelativeResize="0"/>
          <p:nvPr/>
        </p:nvPicPr>
        <p:blipFill rotWithShape="1">
          <a:blip r:embed="rId3">
            <a:alphaModFix/>
          </a:blip>
          <a:srcRect b="0" l="0" r="0" t="0"/>
          <a:stretch/>
        </p:blipFill>
        <p:spPr>
          <a:xfrm>
            <a:off x="7111676" y="1849050"/>
            <a:ext cx="4042700" cy="2425625"/>
          </a:xfrm>
          <a:prstGeom prst="rect">
            <a:avLst/>
          </a:prstGeom>
          <a:noFill/>
          <a:ln>
            <a:noFill/>
          </a:ln>
        </p:spPr>
      </p:pic>
      <p:sp>
        <p:nvSpPr>
          <p:cNvPr id="154" name="Google Shape;154;p21"/>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55" name="Google Shape;155;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Pregunta problema</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b="0" l="0" r="25434" t="0"/>
          <a:stretch/>
        </p:blipFill>
        <p:spPr>
          <a:xfrm>
            <a:off x="5307225" y="1421763"/>
            <a:ext cx="6392324" cy="4700325"/>
          </a:xfrm>
          <a:prstGeom prst="rect">
            <a:avLst/>
          </a:prstGeom>
          <a:noFill/>
          <a:ln>
            <a:noFill/>
          </a:ln>
        </p:spPr>
      </p:pic>
      <p:sp>
        <p:nvSpPr>
          <p:cNvPr id="161" name="Google Shape;161;p22"/>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62" name="Google Shape;162;p22"/>
          <p:cNvCxnSpPr>
            <a:stCxn id="161"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63" name="Google Shape;163;p22"/>
          <p:cNvSpPr txBox="1"/>
          <p:nvPr/>
        </p:nvSpPr>
        <p:spPr>
          <a:xfrm>
            <a:off x="863800" y="2089550"/>
            <a:ext cx="56340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rPr lang="es-MX" sz="1800">
                <a:solidFill>
                  <a:schemeClr val="dk1"/>
                </a:solidFill>
              </a:rPr>
              <a:t>El software </a:t>
            </a:r>
            <a:r>
              <a:rPr b="1" lang="es-MX" sz="1800">
                <a:solidFill>
                  <a:schemeClr val="dk1"/>
                </a:solidFill>
              </a:rPr>
              <a:t>Sist Control</a:t>
            </a:r>
            <a:r>
              <a:rPr lang="es-MX" sz="1800">
                <a:solidFill>
                  <a:schemeClr val="dk1"/>
                </a:solidFill>
              </a:rPr>
              <a:t> será diseñado para optimizar los procesos de registro y control de asistencia en instituciones educativas. Incluirá funciones para la autenticación de usuarios según su rol (administrador, profesor, padre), registro de entradas y salidas de estudiantes, notificación automática a los padres en tiempo real y generación de reportes en formatos PDF o CSV. Estas funcionalidades permitirán mejorar la seguridad, la comunicación y la eficiencia operativa dentro de la institución.</a:t>
            </a:r>
            <a:endParaRPr b="0" i="0" sz="1800" u="none" cap="none" strike="noStrike">
              <a:solidFill>
                <a:srgbClr val="0D0D0D"/>
              </a:solidFill>
              <a:highlight>
                <a:srgbClr val="FFFFFF"/>
              </a:highlight>
              <a:latin typeface="Roboto"/>
              <a:ea typeface="Roboto"/>
              <a:cs typeface="Roboto"/>
              <a:sym typeface="Roboto"/>
            </a:endParaRPr>
          </a:p>
        </p:txBody>
      </p:sp>
      <p:sp>
        <p:nvSpPr>
          <p:cNvPr id="164" name="Google Shape;164;p22"/>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65" name="Google Shape;165;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Alcance</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1" name="Google Shape;171;p23"/>
          <p:cNvSpPr txBox="1"/>
          <p:nvPr/>
        </p:nvSpPr>
        <p:spPr>
          <a:xfrm>
            <a:off x="1086825" y="1683975"/>
            <a:ext cx="8998800" cy="57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MX" sz="1800">
                <a:solidFill>
                  <a:schemeClr val="dk1"/>
                </a:solidFill>
              </a:rPr>
              <a:t>La técnica utilizada para la recolección de datos fue una encuesta compuesta por 15 preguntas, la cual fue respondida por 15 personas que forman parte de la comunidad educativa, incluyendo profesores, administradores y padres.</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MX" sz="1800">
                <a:solidFill>
                  <a:schemeClr val="dk1"/>
                </a:solidFill>
              </a:rPr>
              <a:t>En conclusión, a partir de las respuestas obtenidas, se puede afirmar que el software </a:t>
            </a:r>
            <a:r>
              <a:rPr b="1" lang="es-MX" sz="1800">
                <a:solidFill>
                  <a:schemeClr val="dk1"/>
                </a:solidFill>
              </a:rPr>
              <a:t>Sist Control</a:t>
            </a:r>
            <a:r>
              <a:rPr lang="es-MX" sz="1800">
                <a:solidFill>
                  <a:schemeClr val="dk1"/>
                </a:solidFill>
              </a:rPr>
              <a:t> cumple con las expectativas de los usuarios en cuanto a la automatización del proceso de registro de asistencia y la mejora de la comunicación con los padres. Sin embargo, también se han identificado áreas clave donde se puede optimizar el sistema, especialmente en la interfaz de usuario y en la integración de funcionalidades adicionales para facilitar la adopción del sistema por parte de los diferentes usuarios.</a:t>
            </a:r>
            <a:endParaRPr sz="1800">
              <a:solidFill>
                <a:schemeClr val="dk1"/>
              </a:solidFill>
            </a:endParaRPr>
          </a:p>
          <a:p>
            <a:pPr indent="0" lvl="0" marL="0" rtl="0" algn="just">
              <a:spcBef>
                <a:spcPts val="1200"/>
              </a:spcBef>
              <a:spcAft>
                <a:spcPts val="0"/>
              </a:spcAft>
              <a:buClr>
                <a:schemeClr val="dk1"/>
              </a:buClr>
              <a:buSzPts val="1800"/>
              <a:buFont typeface="Arial"/>
              <a:buNone/>
            </a:pPr>
            <a:r>
              <a:t/>
            </a:r>
            <a:endParaRPr sz="1800">
              <a:solidFill>
                <a:srgbClr val="0D0D0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72" name="Google Shape;172;p23"/>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Análisis</a:t>
            </a:r>
            <a:r>
              <a:rPr b="0" i="0" lang="es-MX" sz="1800" u="none" cap="none" strike="noStrike">
                <a:solidFill>
                  <a:schemeClr val="dk1"/>
                </a:solidFill>
                <a:highlight>
                  <a:schemeClr val="lt1"/>
                </a:highlight>
                <a:latin typeface="Roboto"/>
                <a:ea typeface="Roboto"/>
                <a:cs typeface="Roboto"/>
                <a:sym typeface="Roboto"/>
              </a:rPr>
              <a:t> y </a:t>
            </a:r>
            <a:r>
              <a:rPr b="0" i="0" lang="es-MX" sz="1800" u="sng" cap="none" strike="noStrike">
                <a:solidFill>
                  <a:schemeClr val="hlink"/>
                </a:solidFill>
                <a:highlight>
                  <a:schemeClr val="lt1"/>
                </a:highlight>
                <a:latin typeface="Roboto"/>
                <a:ea typeface="Roboto"/>
                <a:cs typeface="Roboto"/>
                <a:sym typeface="Roboto"/>
                <a:hlinkClick r:id="rId4"/>
              </a:rPr>
              <a:t>encuesta</a:t>
            </a:r>
            <a:endParaRPr b="0" i="0" sz="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